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5" name="Shape 17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0" name="Shape 18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many use PowerShell?</a:t>
            </a:r>
          </a:p>
          <a:p>
            <a:r>
              <a:t>Used sqlps, sqlserver or dbatools modules?</a:t>
            </a:r>
          </a:p>
          <a:p>
            <a:r>
              <a:t>How many instances do you manage?</a:t>
            </a:r>
          </a:p>
          <a:p>
            <a:r>
              <a:t>Any scripting?</a:t>
            </a:r>
          </a:p>
          <a:p>
            <a:r>
              <a:t>Ever automated daily tasks?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6" name="Shape 1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Since 1999</a:t>
            </a:r>
          </a:p>
          <a:p>
            <a:r>
              <a:t>Visit &amp; thank sponsors &amp; volunteers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3" name="Shape 19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8K DBs - design problems get magnified at scale</a:t>
            </a:r>
          </a:p>
          <a:p>
            <a:r>
              <a:t>She said I could!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8" name="Shape 1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Documentation - better than Word</a:t>
            </a:r>
          </a:p>
          <a:p>
            <a:r>
              <a:t>Trackable - “You can’t put clicks in source control”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6" name="Shape 20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Jeffrey Snover is now a Microsoft Technical Fellow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TODO: Show Find-DbaCommand “Connect”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6" name="Shape 21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Module and cut-down version of PowerShell. Don’t use any of these</a:t>
            </a:r>
          </a:p>
          <a:p>
            <a:r>
              <a:t>Released with SSMS 2016, then sat idle</a:t>
            </a:r>
          </a:p>
          <a:p>
            <a:r>
              <a:t>Moved to gallery April 2017</a:t>
            </a:r>
          </a:p>
          <a:p>
            <a:r>
              <a:t>See Drew’s session for more detail 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1" name="Shape 2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Single purpose - now almost 550 functions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1422400" y="5245100"/>
            <a:ext cx="10541000" cy="26289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22400" y="7861300"/>
            <a:ext cx="10541000" cy="13716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Line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6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17" name="Image"/>
          <p:cNvSpPr>
            <a:spLocks noGrp="1"/>
          </p:cNvSpPr>
          <p:nvPr>
            <p:ph type="pic" sz="quarter" idx="13"/>
          </p:nvPr>
        </p:nvSpPr>
        <p:spPr>
          <a:xfrm>
            <a:off x="8597900" y="43561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8" name="Image"/>
          <p:cNvSpPr>
            <a:spLocks noGrp="1"/>
          </p:cNvSpPr>
          <p:nvPr>
            <p:ph type="pic" idx="14"/>
          </p:nvPr>
        </p:nvSpPr>
        <p:spPr>
          <a:xfrm>
            <a:off x="368899" y="368300"/>
            <a:ext cx="81407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9" name="Image"/>
          <p:cNvSpPr>
            <a:spLocks noGrp="1"/>
          </p:cNvSpPr>
          <p:nvPr>
            <p:ph type="pic" sz="quarter" idx="15"/>
          </p:nvPr>
        </p:nvSpPr>
        <p:spPr>
          <a:xfrm>
            <a:off x="8597900" y="368300"/>
            <a:ext cx="4038600" cy="3911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20" name="Title Text"/>
          <p:cNvSpPr txBox="1"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1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ine"/>
          <p:cNvSpPr/>
          <p:nvPr/>
        </p:nvSpPr>
        <p:spPr>
          <a:xfrm>
            <a:off x="278468" y="8356600"/>
            <a:ext cx="12459504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0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31" name="Image"/>
          <p:cNvSpPr>
            <a:spLocks noGrp="1"/>
          </p:cNvSpPr>
          <p:nvPr>
            <p:ph type="pic" idx="13"/>
          </p:nvPr>
        </p:nvSpPr>
        <p:spPr>
          <a:xfrm>
            <a:off x="368899" y="368300"/>
            <a:ext cx="12268201" cy="7899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2" name="Title Text"/>
          <p:cNvSpPr txBox="1">
            <a:spLocks noGrp="1"/>
          </p:cNvSpPr>
          <p:nvPr>
            <p:ph type="title"/>
          </p:nvPr>
        </p:nvSpPr>
        <p:spPr>
          <a:xfrm>
            <a:off x="368300" y="8369300"/>
            <a:ext cx="122682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13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8300" y="9017000"/>
            <a:ext cx="122682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292600"/>
            <a:ext cx="104648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142" name="–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1270000" y="6362700"/>
            <a:ext cx="10464800" cy="52344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2800" i="1"/>
            </a:lvl1pPr>
          </a:lstStyle>
          <a:p>
            <a:r>
              <a:t>–Johnny Appleseed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ctangle"/>
          <p:cNvSpPr/>
          <p:nvPr/>
        </p:nvSpPr>
        <p:spPr>
          <a:xfrm>
            <a:off x="277706" y="1429173"/>
            <a:ext cx="12449388" cy="6915575"/>
          </a:xfrm>
          <a:prstGeom prst="rect">
            <a:avLst/>
          </a:prstGeom>
          <a:ln w="12700">
            <a:solidFill>
              <a:srgbClr val="83827D"/>
            </a:solidFill>
            <a:miter lim="400000"/>
          </a:ln>
        </p:spPr>
        <p:txBody>
          <a:bodyPr lIns="27093" tIns="27093" rIns="27093" bIns="27093" anchor="ctr"/>
          <a:lstStyle/>
          <a:p>
            <a:pPr defTabSz="587022">
              <a:defRPr sz="3400"/>
            </a:pPr>
            <a:endParaRPr/>
          </a:p>
        </p:txBody>
      </p:sp>
      <p:sp>
        <p:nvSpPr>
          <p:cNvPr id="166" name="Title Text"/>
          <p:cNvSpPr txBox="1">
            <a:spLocks noGrp="1"/>
          </p:cNvSpPr>
          <p:nvPr>
            <p:ph type="title"/>
          </p:nvPr>
        </p:nvSpPr>
        <p:spPr>
          <a:xfrm>
            <a:off x="1029546" y="1408853"/>
            <a:ext cx="10938935" cy="1828801"/>
          </a:xfrm>
          <a:prstGeom prst="rect">
            <a:avLst/>
          </a:prstGeom>
        </p:spPr>
        <p:txBody>
          <a:bodyPr lIns="27093" tIns="27093" rIns="27093" bIns="27093"/>
          <a:lstStyle>
            <a:lvl1pPr defTabSz="587022">
              <a:defRPr sz="7000"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29546" y="3318933"/>
            <a:ext cx="10938935" cy="4301067"/>
          </a:xfrm>
          <a:prstGeom prst="rect">
            <a:avLst/>
          </a:prstGeom>
        </p:spPr>
        <p:txBody>
          <a:bodyPr lIns="27093" tIns="27093" rIns="27093" bIns="27093"/>
          <a:lstStyle>
            <a:lvl1pPr marL="310356" indent="-310356" defTabSz="587022">
              <a:buBlip>
                <a:blip r:embed="rId3"/>
              </a:buBlip>
              <a:defRPr sz="3400"/>
            </a:lvl1pPr>
            <a:lvl2pPr marL="981455" indent="-397255" defTabSz="587022">
              <a:buBlip>
                <a:blip r:embed="rId3"/>
              </a:buBlip>
              <a:defRPr sz="3400"/>
            </a:lvl2pPr>
            <a:lvl3pPr marL="1565655" indent="-397255" defTabSz="587022">
              <a:buBlip>
                <a:blip r:embed="rId3"/>
              </a:buBlip>
              <a:defRPr sz="3400"/>
            </a:lvl3pPr>
            <a:lvl4pPr marL="2149855" indent="-397255" defTabSz="587022">
              <a:buBlip>
                <a:blip r:embed="rId3"/>
              </a:buBlip>
              <a:defRPr sz="3400"/>
            </a:lvl4pPr>
            <a:lvl5pPr marL="2734055" indent="-397255" defTabSz="587022">
              <a:buBlip>
                <a:blip r:embed="rId3"/>
              </a:buBlip>
              <a:defRPr sz="3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90572" y="8325713"/>
            <a:ext cx="236356" cy="227720"/>
          </a:xfrm>
          <a:prstGeom prst="rect">
            <a:avLst/>
          </a:prstGeom>
        </p:spPr>
        <p:txBody>
          <a:bodyPr lIns="27093" tIns="27093" rIns="27093" bIns="27093"/>
          <a:lstStyle>
            <a:lvl1pPr defTabSz="587022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" name="Line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Line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5" name="NAME"/>
          <p:cNvSpPr txBox="1"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26" name="PROJECT"/>
          <p:cNvSpPr txBox="1"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27" name="DATE"/>
          <p:cNvSpPr txBox="1"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28" name="Client"/>
          <p:cNvSpPr txBox="1"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29" name="DATE"/>
          <p:cNvSpPr txBox="1">
            <a:spLocks noGrp="1"/>
          </p:cNvSpPr>
          <p:nvPr>
            <p:ph type="body" sz="quarter" idx="17"/>
          </p:nvPr>
        </p:nvSpPr>
        <p:spPr>
          <a:xfrm>
            <a:off x="1422400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30" name="Image"/>
          <p:cNvSpPr>
            <a:spLocks noGrp="1"/>
          </p:cNvSpPr>
          <p:nvPr>
            <p:ph type="pic" idx="18"/>
          </p:nvPr>
        </p:nvSpPr>
        <p:spPr>
          <a:xfrm>
            <a:off x="368300" y="355600"/>
            <a:ext cx="122682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 4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Line"/>
          <p:cNvSpPr/>
          <p:nvPr/>
        </p:nvSpPr>
        <p:spPr>
          <a:xfrm>
            <a:off x="278468" y="89154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1" name="Line"/>
          <p:cNvSpPr/>
          <p:nvPr/>
        </p:nvSpPr>
        <p:spPr>
          <a:xfrm>
            <a:off x="5256995" y="8902700"/>
            <a:ext cx="1" cy="592215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Line"/>
          <p:cNvSpPr/>
          <p:nvPr/>
        </p:nvSpPr>
        <p:spPr>
          <a:xfrm>
            <a:off x="278468" y="7188200"/>
            <a:ext cx="12446932" cy="2"/>
          </a:xfrm>
          <a:prstGeom prst="line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4" name="NAME"/>
          <p:cNvSpPr txBox="1">
            <a:spLocks noGrp="1"/>
          </p:cNvSpPr>
          <p:nvPr>
            <p:ph type="body" sz="quarter" idx="13"/>
          </p:nvPr>
        </p:nvSpPr>
        <p:spPr>
          <a:xfrm>
            <a:off x="6359707" y="8877300"/>
            <a:ext cx="1189179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NAME</a:t>
            </a:r>
          </a:p>
        </p:txBody>
      </p:sp>
      <p:sp>
        <p:nvSpPr>
          <p:cNvPr id="45" name="PROJECT"/>
          <p:cNvSpPr txBox="1">
            <a:spLocks noGrp="1"/>
          </p:cNvSpPr>
          <p:nvPr>
            <p:ph type="body" sz="quarter" idx="14"/>
          </p:nvPr>
        </p:nvSpPr>
        <p:spPr>
          <a:xfrm>
            <a:off x="339854" y="7197750"/>
            <a:ext cx="935432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PROJECT</a:t>
            </a:r>
          </a:p>
        </p:txBody>
      </p:sp>
      <p:sp>
        <p:nvSpPr>
          <p:cNvPr id="46" name="DATE"/>
          <p:cNvSpPr txBox="1">
            <a:spLocks noGrp="1"/>
          </p:cNvSpPr>
          <p:nvPr>
            <p:ph type="body" sz="quarter" idx="15"/>
          </p:nvPr>
        </p:nvSpPr>
        <p:spPr>
          <a:xfrm>
            <a:off x="339905" y="8912250"/>
            <a:ext cx="579730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7" name="Client"/>
          <p:cNvSpPr txBox="1">
            <a:spLocks noGrp="1"/>
          </p:cNvSpPr>
          <p:nvPr>
            <p:ph type="body" sz="quarter" idx="16"/>
          </p:nvPr>
        </p:nvSpPr>
        <p:spPr>
          <a:xfrm>
            <a:off x="5318302" y="8912250"/>
            <a:ext cx="752781" cy="3746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800" cap="all"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Client</a:t>
            </a:r>
          </a:p>
        </p:txBody>
      </p:sp>
      <p:sp>
        <p:nvSpPr>
          <p:cNvPr id="48" name="DATE"/>
          <p:cNvSpPr txBox="1">
            <a:spLocks noGrp="1"/>
          </p:cNvSpPr>
          <p:nvPr>
            <p:ph type="body" sz="quarter" idx="17"/>
          </p:nvPr>
        </p:nvSpPr>
        <p:spPr>
          <a:xfrm>
            <a:off x="1419408" y="8877300"/>
            <a:ext cx="1045160" cy="647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DATE</a:t>
            </a:r>
          </a:p>
        </p:txBody>
      </p:sp>
      <p:sp>
        <p:nvSpPr>
          <p:cNvPr id="49" name="Image"/>
          <p:cNvSpPr>
            <a:spLocks noGrp="1"/>
          </p:cNvSpPr>
          <p:nvPr>
            <p:ph type="pic" sz="half" idx="18"/>
          </p:nvPr>
        </p:nvSpPr>
        <p:spPr>
          <a:xfrm>
            <a:off x="3683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0" name="Image"/>
          <p:cNvSpPr>
            <a:spLocks noGrp="1"/>
          </p:cNvSpPr>
          <p:nvPr>
            <p:ph type="pic" sz="quarter" idx="19"/>
          </p:nvPr>
        </p:nvSpPr>
        <p:spPr>
          <a:xfrm>
            <a:off x="5295900" y="3683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1" name="Image"/>
          <p:cNvSpPr>
            <a:spLocks noGrp="1"/>
          </p:cNvSpPr>
          <p:nvPr>
            <p:ph type="pic" sz="quarter" idx="20"/>
          </p:nvPr>
        </p:nvSpPr>
        <p:spPr>
          <a:xfrm>
            <a:off x="5295900" y="3771900"/>
            <a:ext cx="2413000" cy="3327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sz="half" idx="21"/>
          </p:nvPr>
        </p:nvSpPr>
        <p:spPr>
          <a:xfrm>
            <a:off x="7785100" y="368300"/>
            <a:ext cx="4851400" cy="673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1231900" y="3568700"/>
            <a:ext cx="10541000" cy="26289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474200"/>
            <a:ext cx="312015" cy="299822"/>
          </a:xfrm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Image"/>
          <p:cNvSpPr>
            <a:spLocks noGrp="1"/>
          </p:cNvSpPr>
          <p:nvPr>
            <p:ph type="pic" sz="half" idx="13"/>
          </p:nvPr>
        </p:nvSpPr>
        <p:spPr>
          <a:xfrm>
            <a:off x="6921500" y="1354541"/>
            <a:ext cx="5156200" cy="7035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1041400" y="1295400"/>
            <a:ext cx="5334000" cy="3924300"/>
          </a:xfrm>
          <a:prstGeom prst="rect">
            <a:avLst/>
          </a:prstGeom>
        </p:spPr>
        <p:txBody>
          <a:bodyPr anchor="b"/>
          <a:lstStyle>
            <a:lvl1pPr>
              <a:defRPr sz="65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41400" y="5207000"/>
            <a:ext cx="5334000" cy="3225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Text"/>
          <p:cNvSpPr txBox="1"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idx="1"/>
          </p:nvPr>
        </p:nvSpPr>
        <p:spPr>
          <a:xfrm>
            <a:off x="1041400" y="2768600"/>
            <a:ext cx="10922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>
            <a:spLocks noGrp="1"/>
          </p:cNvSpPr>
          <p:nvPr>
            <p:ph type="pic" sz="quarter" idx="13"/>
          </p:nvPr>
        </p:nvSpPr>
        <p:spPr>
          <a:xfrm>
            <a:off x="7645400" y="2768600"/>
            <a:ext cx="42926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8" name="Title Text"/>
          <p:cNvSpPr txBox="1"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9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41400" y="2768600"/>
            <a:ext cx="5334000" cy="57150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2800"/>
              </a:spcBef>
              <a:buBlip>
                <a:blip r:embed="rId2"/>
              </a:buBlip>
              <a:defRPr sz="3000"/>
            </a:lvl1pPr>
            <a:lvl2pPr marL="762000" indent="-381000">
              <a:spcBef>
                <a:spcPts val="2800"/>
              </a:spcBef>
              <a:buBlip>
                <a:blip r:embed="rId2"/>
              </a:buBlip>
              <a:defRPr sz="3000"/>
            </a:lvl2pPr>
            <a:lvl3pPr marL="1143000" indent="-381000">
              <a:spcBef>
                <a:spcPts val="2800"/>
              </a:spcBef>
              <a:buBlip>
                <a:blip r:embed="rId2"/>
              </a:buBlip>
              <a:defRPr sz="3000"/>
            </a:lvl3pPr>
            <a:lvl4pPr marL="1524000" indent="-381000">
              <a:spcBef>
                <a:spcPts val="2800"/>
              </a:spcBef>
              <a:buBlip>
                <a:blip r:embed="rId2"/>
              </a:buBlip>
              <a:defRPr sz="3000"/>
            </a:lvl4pPr>
            <a:lvl5pPr marL="1905000" indent="-3810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041400" y="1473200"/>
            <a:ext cx="10922000" cy="680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8"/>
              </a:buBlip>
            </a:lvl1pPr>
            <a:lvl2pPr>
              <a:buBlip>
                <a:blip r:embed="rId18"/>
              </a:buBlip>
            </a:lvl2pPr>
            <a:lvl3pPr>
              <a:buBlip>
                <a:blip r:embed="rId18"/>
              </a:buBlip>
            </a:lvl3pPr>
            <a:lvl4pPr>
              <a:buBlip>
                <a:blip r:embed="rId18"/>
              </a:buBlip>
            </a:lvl4pPr>
            <a:lvl5pPr>
              <a:buBlip>
                <a:blip r:embed="rId18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1041400" y="254000"/>
            <a:ext cx="10922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52743" y="9476689"/>
            <a:ext cx="312014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5842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40000"/>
        <a:buFontTx/>
        <a:buBlip>
          <a:blip r:embed="rId18"/>
        </a:buBlip>
        <a:tabLst/>
        <a:defRPr sz="3600" b="0" i="0" u="none" strike="noStrike" cap="none" spc="0" baseline="0">
          <a:ln>
            <a:noFill/>
          </a:ln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2" Type="http://schemas.openxmlformats.org/officeDocument/2006/relationships/hyperlink" Target="mailto:andy@flxsql.com" TargetMode="Externa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Dbatool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Dbatools</a:t>
            </a:r>
            <a:r>
              <a:rPr lang="en-US" dirty="0"/>
              <a:t> for the Uninitiated</a:t>
            </a:r>
            <a:endParaRPr dirty="0"/>
          </a:p>
        </p:txBody>
      </p:sp>
      <p:sp>
        <p:nvSpPr>
          <p:cNvPr id="178" name="Body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dbatools vs. sqlserv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dbatools vs. sqlserver</a:t>
            </a:r>
          </a:p>
        </p:txBody>
      </p:sp>
      <p:sp>
        <p:nvSpPr>
          <p:cNvPr id="224" name="Mega multitool vs. Swiss Army Knif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 sz="4800"/>
            </a:pPr>
            <a:r>
              <a:t>Mega multitool vs. Swiss Army Knife</a:t>
            </a:r>
          </a:p>
          <a:p>
            <a:pPr>
              <a:buBlip>
                <a:blip r:embed="rId2"/>
              </a:buBlip>
              <a:defRPr sz="4800"/>
            </a:pPr>
            <a:r>
              <a:t>Breadth &amp; depth</a:t>
            </a:r>
          </a:p>
          <a:p>
            <a:pPr>
              <a:buBlip>
                <a:blip r:embed="rId2"/>
              </a:buBlip>
              <a:defRPr sz="4800"/>
            </a:pPr>
            <a:r>
              <a:t>Release frequency </a:t>
            </a:r>
          </a:p>
          <a:p>
            <a:pPr>
              <a:buBlip>
                <a:blip r:embed="rId2"/>
              </a:buBlip>
              <a:defRPr sz="4800"/>
            </a:pPr>
            <a:r>
              <a:t>Community-driven</a:t>
            </a:r>
          </a:p>
        </p:txBody>
      </p:sp>
      <p:pic>
        <p:nvPicPr>
          <p:cNvPr id="225" name="SACAMPER.jpg" descr="SACAMPE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6155" y="4460592"/>
            <a:ext cx="5009791" cy="50097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Worlds_largest_Swiss_Army_knife_wenger_giant_knife.jpg" descr="Worlds_largest_Swiss_Army_knife_wenger_giant_knife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502" y="4510215"/>
            <a:ext cx="6848665" cy="49105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1" uiExpand="1" build="p" bldLvl="5" advAuto="0"/>
      <p:bldP spid="225" grpId="2" uiExpand="1" animBg="1" advAuto="0"/>
      <p:bldP spid="225" grpId="4" uiExpand="1" animBg="1" advAuto="0"/>
      <p:bldP spid="226" grpId="3" uiExpand="1" animBg="1" advAuto="0"/>
      <p:bldP spid="226" grpId="5" uiExpand="1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ontribu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Contributing</a:t>
            </a:r>
          </a:p>
        </p:txBody>
      </p:sp>
      <p:sp>
        <p:nvSpPr>
          <p:cNvPr id="229" name="Issu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rPr dirty="0"/>
              <a:t>Issues</a:t>
            </a:r>
          </a:p>
          <a:p>
            <a:pPr>
              <a:buBlip>
                <a:blip r:embed="rId2"/>
              </a:buBlip>
            </a:pPr>
            <a:r>
              <a:rPr dirty="0"/>
              <a:t>Feature Requests</a:t>
            </a:r>
          </a:p>
          <a:p>
            <a:pPr>
              <a:buBlip>
                <a:blip r:embed="rId2"/>
              </a:buBlip>
            </a:pPr>
            <a:r>
              <a:rPr dirty="0"/>
              <a:t>Documentation</a:t>
            </a:r>
          </a:p>
          <a:p>
            <a:r>
              <a:rPr lang="en-US"/>
              <a:t>Slack!</a:t>
            </a:r>
          </a:p>
          <a:p>
            <a:pPr>
              <a:buBlip>
                <a:blip r:embed="rId2"/>
              </a:buBlip>
            </a:pPr>
            <a:r>
              <a:t>Code</a:t>
            </a:r>
            <a:r>
              <a:rPr dirty="0"/>
              <a:t>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wrap-u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wrap-up</a:t>
            </a:r>
          </a:p>
        </p:txBody>
      </p:sp>
      <p:sp>
        <p:nvSpPr>
          <p:cNvPr id="232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Where to Find M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Where to Find Me</a:t>
            </a:r>
          </a:p>
        </p:txBody>
      </p:sp>
      <p:sp>
        <p:nvSpPr>
          <p:cNvPr id="235" name="https://flxsql.com/…"/>
          <p:cNvSpPr txBox="1">
            <a:spLocks noGrp="1"/>
          </p:cNvSpPr>
          <p:nvPr>
            <p:ph type="body" sz="half" idx="1"/>
          </p:nvPr>
        </p:nvSpPr>
        <p:spPr>
          <a:xfrm>
            <a:off x="1032933" y="2726266"/>
            <a:ext cx="10938934" cy="4301068"/>
          </a:xfrm>
          <a:prstGeom prst="rect">
            <a:avLst/>
          </a:prstGeom>
        </p:spPr>
        <p:txBody>
          <a:bodyPr/>
          <a:lstStyle/>
          <a:p>
            <a:pPr marL="0" indent="0" defTabSz="463747">
              <a:spcBef>
                <a:spcPts val="2500"/>
              </a:spcBef>
              <a:buSzTx/>
              <a:buNone/>
              <a:defRPr sz="5372"/>
            </a:pPr>
            <a:r>
              <a:t>https://flxsql.com/</a:t>
            </a:r>
          </a:p>
          <a:p>
            <a:pPr marL="0" indent="0" defTabSz="463747">
              <a:spcBef>
                <a:spcPts val="2500"/>
              </a:spcBef>
              <a:buSzTx/>
              <a:buNone/>
              <a:defRPr sz="5372"/>
            </a:pPr>
            <a:r>
              <a:rPr u="sng">
                <a:hlinkClick r:id="rId2"/>
              </a:rPr>
              <a:t>andy@flxsql.com</a:t>
            </a:r>
          </a:p>
          <a:p>
            <a:pPr marL="0" indent="0" defTabSz="463747">
              <a:spcBef>
                <a:spcPts val="2500"/>
              </a:spcBef>
              <a:buSzTx/>
              <a:buNone/>
              <a:defRPr sz="5372"/>
            </a:pPr>
            <a:r>
              <a:t>@alevyinroc</a:t>
            </a:r>
          </a:p>
          <a:p>
            <a:pPr marL="0" lvl="2" indent="0" defTabSz="463747">
              <a:spcBef>
                <a:spcPts val="2500"/>
              </a:spcBef>
              <a:buSzTx/>
              <a:buNone/>
              <a:defRPr sz="5372"/>
            </a:pPr>
            <a:r>
              <a:t>      </a:t>
            </a:r>
          </a:p>
        </p:txBody>
      </p:sp>
      <p:pic>
        <p:nvPicPr>
          <p:cNvPr id="236" name="In-2C-128px-R.png" descr="In-2C-128px-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6" y="6055003"/>
            <a:ext cx="941495" cy="866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Twitter_Logo_Blue.png" descr="Twitter_Logo_Blu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7831" y="5807766"/>
            <a:ext cx="1361463" cy="13614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Slack_Mark_Web.png" descr="Slack_Mark_Web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5494" y="5530106"/>
            <a:ext cx="1916782" cy="191678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Octocat.png" descr="Octocat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3165" y="5922639"/>
            <a:ext cx="1361464" cy="11317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social media profile pic.jpg" descr="social media profile pic.jp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39779" y="1981100"/>
            <a:ext cx="3370947" cy="29941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SMO</a:t>
            </a:r>
          </a:p>
        </p:txBody>
      </p:sp>
      <p:sp>
        <p:nvSpPr>
          <p:cNvPr id="243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Backup and Resto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Backup and Restore</a:t>
            </a:r>
          </a:p>
        </p:txBody>
      </p:sp>
      <p:sp>
        <p:nvSpPr>
          <p:cNvPr id="246" name="Install Ola solu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Install Ola solution </a:t>
            </a:r>
          </a:p>
          <a:p>
            <a:pPr>
              <a:buBlip>
                <a:blip r:embed="rId2"/>
              </a:buBlip>
            </a:pPr>
            <a:r>
              <a:t>Restore to point in time</a:t>
            </a:r>
          </a:p>
          <a:p>
            <a:pPr>
              <a:buBlip>
                <a:blip r:embed="rId2"/>
              </a:buBlip>
            </a:pPr>
            <a:r>
              <a:t>Snapshots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Instance Migr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Instance Migrations</a:t>
            </a:r>
          </a:p>
        </p:txBody>
      </p:sp>
      <p:sp>
        <p:nvSpPr>
          <p:cNvPr id="249" name="Copy/update configur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Copy/update configuration </a:t>
            </a:r>
          </a:p>
          <a:p>
            <a:pPr>
              <a:buBlip>
                <a:blip r:embed="rId2"/>
              </a:buBlip>
            </a:pPr>
            <a:r>
              <a:t>Copy security </a:t>
            </a:r>
          </a:p>
          <a:p>
            <a:pPr>
              <a:buBlip>
                <a:blip r:embed="rId2"/>
              </a:buBlip>
            </a:pPr>
            <a:r>
              <a:t>Copy Agent jobs</a:t>
            </a:r>
          </a:p>
          <a:p>
            <a:pPr>
              <a:buBlip>
                <a:blip r:embed="rId2"/>
              </a:buBlip>
            </a:pPr>
            <a:r>
              <a:t>Copy data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Monitor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Monitoring</a:t>
            </a:r>
          </a:p>
        </p:txBody>
      </p:sp>
      <p:sp>
        <p:nvSpPr>
          <p:cNvPr id="252" name="First responder ki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First responder kit</a:t>
            </a:r>
          </a:p>
          <a:p>
            <a:pPr>
              <a:buBlip>
                <a:blip r:embed="rId2"/>
              </a:buBlip>
            </a:pPr>
            <a:r>
              <a:t>Whoisactive </a:t>
            </a:r>
          </a:p>
          <a:p>
            <a:pPr>
              <a:buBlip>
                <a:blip r:embed="rId2"/>
              </a:buBlip>
            </a:pPr>
            <a:r>
              <a:t>Glenn berry queries</a:t>
            </a:r>
          </a:p>
          <a:p>
            <a:pPr>
              <a:buBlip>
                <a:blip r:embed="rId2"/>
              </a:buBlip>
            </a:pPr>
            <a:r>
              <a:t>Watch-*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Maintena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Maintenance </a:t>
            </a:r>
          </a:p>
        </p:txBody>
      </p:sp>
      <p:sp>
        <p:nvSpPr>
          <p:cNvPr id="255" name="Ola hallengre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Ola hallengren </a:t>
            </a:r>
          </a:p>
          <a:p>
            <a:pPr>
              <a:buBlip>
                <a:blip r:embed="rId2"/>
              </a:buBlip>
            </a:pPr>
            <a:r>
              <a:t>Compression 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Valid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Validation </a:t>
            </a:r>
          </a:p>
        </p:txBody>
      </p:sp>
      <p:sp>
        <p:nvSpPr>
          <p:cNvPr id="258" name="Test last backup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r>
              <a:t>Test last backup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Who am I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Who am I?</a:t>
            </a:r>
          </a:p>
        </p:txBody>
      </p:sp>
      <p:sp>
        <p:nvSpPr>
          <p:cNvPr id="183" name="Web Developer/Web Server Admin…"/>
          <p:cNvSpPr txBox="1">
            <a:spLocks noGrp="1"/>
          </p:cNvSpPr>
          <p:nvPr>
            <p:ph type="body" idx="1"/>
          </p:nvPr>
        </p:nvSpPr>
        <p:spPr>
          <a:xfrm>
            <a:off x="654206" y="1386676"/>
            <a:ext cx="10922001" cy="5715001"/>
          </a:xfrm>
          <a:prstGeom prst="rect">
            <a:avLst/>
          </a:prstGeom>
        </p:spPr>
        <p:txBody>
          <a:bodyPr/>
          <a:lstStyle/>
          <a:p>
            <a:pPr marL="543277" indent="-543277">
              <a:buBlip>
                <a:blip r:embed="rId3"/>
              </a:buBlip>
              <a:defRPr sz="4800"/>
            </a:pPr>
            <a:r>
              <a:rPr dirty="0"/>
              <a:t>Web Developer/Web Server Admin </a:t>
            </a:r>
          </a:p>
          <a:p>
            <a:pPr marL="543277" indent="-543277">
              <a:buBlip>
                <a:blip r:embed="rId3"/>
              </a:buBlip>
              <a:defRPr sz="4800"/>
            </a:pPr>
            <a:r>
              <a:rPr dirty="0"/>
              <a:t>Systems Integrator</a:t>
            </a:r>
          </a:p>
          <a:p>
            <a:pPr marL="543277" indent="-543277">
              <a:buBlip>
                <a:blip r:embed="rId3"/>
              </a:buBlip>
              <a:defRPr sz="4800"/>
            </a:pPr>
            <a:r>
              <a:rPr dirty="0"/>
              <a:t>Development DBA</a:t>
            </a:r>
          </a:p>
          <a:p>
            <a:pPr marL="543277" indent="-543277">
              <a:buBlip>
                <a:blip r:embed="rId3"/>
              </a:buBlip>
              <a:defRPr sz="4800"/>
            </a:pPr>
            <a:r>
              <a:rPr dirty="0"/>
              <a:t>Production DBA</a:t>
            </a:r>
          </a:p>
        </p:txBody>
      </p:sp>
      <p:sp>
        <p:nvSpPr>
          <p:cNvPr id="184" name="dbatools Contributor…"/>
          <p:cNvSpPr txBox="1"/>
          <p:nvPr/>
        </p:nvSpPr>
        <p:spPr>
          <a:xfrm>
            <a:off x="6472189" y="4482419"/>
            <a:ext cx="6201828" cy="4974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7093" tIns="27093" rIns="27093" bIns="27093" anchor="ctr">
            <a:normAutofit/>
          </a:bodyPr>
          <a:lstStyle/>
          <a:p>
            <a:pPr marL="401637" indent="-401637" algn="l" defTabSz="587022">
              <a:spcBef>
                <a:spcPts val="3200"/>
              </a:spcBef>
              <a:buSzPct val="40000"/>
              <a:buBlip>
                <a:blip r:embed="rId3"/>
              </a:buBlip>
              <a:defRPr sz="4800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/>
              <a:t>dbatools</a:t>
            </a:r>
            <a:r>
              <a:rPr dirty="0"/>
              <a:t> Contributor </a:t>
            </a:r>
          </a:p>
          <a:p>
            <a:pPr marL="401637" indent="-401637" algn="l" defTabSz="587022">
              <a:spcBef>
                <a:spcPts val="3200"/>
              </a:spcBef>
              <a:buSzPct val="40000"/>
              <a:buBlip>
                <a:blip r:embed="rId3"/>
              </a:buBlip>
              <a:defRPr sz="4800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User Group Leader</a:t>
            </a:r>
          </a:p>
          <a:p>
            <a:pPr marL="401637" indent="-401637" algn="l" defTabSz="587022">
              <a:spcBef>
                <a:spcPts val="3200"/>
              </a:spcBef>
              <a:buSzPct val="40000"/>
              <a:buBlip>
                <a:blip r:embed="rId3"/>
              </a:buBlip>
              <a:defRPr sz="4800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SQL Saturday Organizer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Autom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Automation</a:t>
            </a:r>
          </a:p>
        </p:txBody>
      </p:sp>
      <p:sp>
        <p:nvSpPr>
          <p:cNvPr id="261" name="Migr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Migration </a:t>
            </a:r>
          </a:p>
          <a:p>
            <a:pPr>
              <a:buBlip>
                <a:blip r:embed="rId2"/>
              </a:buBlip>
            </a:pPr>
            <a:r>
              <a:t>Copy databases </a:t>
            </a:r>
          </a:p>
          <a:p>
            <a:pPr>
              <a:buBlip>
                <a:blip r:embed="rId2"/>
              </a:buBlip>
            </a:pPr>
            <a:r>
              <a:t>Configuration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Who Am I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Who Am I?</a:t>
            </a:r>
          </a:p>
        </p:txBody>
      </p:sp>
      <p:pic>
        <p:nvPicPr>
          <p:cNvPr id="189" name="DBCount.png" descr="DBCou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256" y="3004852"/>
            <a:ext cx="9518234" cy="643829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fullsizeoutput_67c0.jpeg" descr="fullsizeoutput_67c0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229" y="2295318"/>
            <a:ext cx="5416012" cy="70913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IMG_5447.jpeg" descr="IMG_5447.jpe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2035" y="2264822"/>
            <a:ext cx="7017536" cy="49497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1" animBg="1" advAuto="0"/>
      <p:bldP spid="189" grpId="2" animBg="1" advAuto="0"/>
      <p:bldP spid="190" grpId="3" animBg="1" advAuto="0"/>
      <p:bldP spid="191" grpId="4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Why Automat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Automate?</a:t>
            </a:r>
          </a:p>
        </p:txBody>
      </p:sp>
      <p:sp>
        <p:nvSpPr>
          <p:cNvPr id="196" name="Document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sz="4800"/>
            </a:pPr>
            <a:r>
              <a:rPr dirty="0"/>
              <a:t>Documentation</a:t>
            </a:r>
          </a:p>
          <a:p>
            <a:pPr>
              <a:buBlip>
                <a:blip r:embed="rId3"/>
              </a:buBlip>
              <a:defRPr sz="4800"/>
            </a:pPr>
            <a:r>
              <a:rPr dirty="0"/>
              <a:t>Scripting is communication</a:t>
            </a:r>
          </a:p>
          <a:p>
            <a:pPr>
              <a:buBlip>
                <a:blip r:embed="rId3"/>
              </a:buBlip>
              <a:defRPr sz="4800"/>
            </a:pPr>
            <a:r>
              <a:rPr dirty="0"/>
              <a:t>Repeatable</a:t>
            </a:r>
          </a:p>
          <a:p>
            <a:pPr>
              <a:buBlip>
                <a:blip r:embed="rId3"/>
              </a:buBlip>
              <a:defRPr sz="4800"/>
            </a:pPr>
            <a:r>
              <a:rPr dirty="0"/>
              <a:t>Trackable </a:t>
            </a:r>
          </a:p>
          <a:p>
            <a:pPr>
              <a:buBlip>
                <a:blip r:embed="rId3"/>
              </a:buBlip>
              <a:defRPr sz="4800"/>
            </a:pPr>
            <a:r>
              <a:rPr dirty="0"/>
              <a:t>Scalable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" grpId="1" uiExpand="1" build="p" bldLvl="5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https://twitter.com/kirkdborne/status/804145411997007873"/>
          <p:cNvSpPr txBox="1"/>
          <p:nvPr/>
        </p:nvSpPr>
        <p:spPr>
          <a:xfrm>
            <a:off x="617297" y="8996512"/>
            <a:ext cx="11032694" cy="6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https://twitter.com/kirkdborne/status/804145411997007873</a:t>
            </a:r>
          </a:p>
        </p:txBody>
      </p:sp>
      <p:pic>
        <p:nvPicPr>
          <p:cNvPr id="201" name="Cyhd4ntXgAAyULk.jpg-large.jpeg" descr="Cyhd4ntXgAAyULk.jpg-larg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75" y="234433"/>
            <a:ext cx="11934136" cy="84864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Microsoft &amp; Autom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Microsoft &amp; Automation</a:t>
            </a:r>
          </a:p>
        </p:txBody>
      </p:sp>
      <p:sp>
        <p:nvSpPr>
          <p:cNvPr id="204" name="Ancient History - Batch/cmd fil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t>Ancient History - Batch/cmd files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t>The Middle Ages - Windows Scripting Host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t>The Renaissance (2006) - PowerShell 1.0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t>The Enlightenment (2016) - PowerShell Core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" grpId="1" uiExpand="1" build="p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Discove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Discovery</a:t>
            </a:r>
          </a:p>
        </p:txBody>
      </p:sp>
      <p:sp>
        <p:nvSpPr>
          <p:cNvPr id="209" name="Get-Command/Find-DbaCommand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sz="4800"/>
            </a:pPr>
            <a:r>
              <a:rPr dirty="0"/>
              <a:t>Get-Command/Find-</a:t>
            </a:r>
            <a:r>
              <a:rPr dirty="0" err="1"/>
              <a:t>DbaCommand</a:t>
            </a:r>
            <a:endParaRPr dirty="0"/>
          </a:p>
          <a:p>
            <a:pPr>
              <a:buBlip>
                <a:blip r:embed="rId3"/>
              </a:buBlip>
              <a:defRPr sz="4800"/>
            </a:pPr>
            <a:r>
              <a:rPr dirty="0"/>
              <a:t>Get-Help</a:t>
            </a:r>
          </a:p>
          <a:p>
            <a:pPr>
              <a:buBlip>
                <a:blip r:embed="rId3"/>
              </a:buBlip>
              <a:defRPr sz="4800"/>
            </a:pPr>
            <a:r>
              <a:rPr dirty="0"/>
              <a:t>Get-Member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" grpId="1" uiExpand="1" build="p" bldLvl="5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QL Server &amp; PowerShe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SQL Server &amp; PowerShell</a:t>
            </a:r>
          </a:p>
        </p:txBody>
      </p:sp>
      <p:sp>
        <p:nvSpPr>
          <p:cNvPr id="214" name="2008 - sqlps &amp; PowerShell Agent Job Step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3"/>
              </a:buBlip>
              <a:defRPr sz="4800"/>
            </a:pPr>
            <a:r>
              <a:t>2008 - sqlps &amp; PowerShell Agent Job Step</a:t>
            </a:r>
          </a:p>
          <a:p>
            <a:pPr>
              <a:buBlip>
                <a:blip r:embed="rId3"/>
              </a:buBlip>
              <a:defRPr sz="4800"/>
            </a:pPr>
            <a:r>
              <a:t>2016 - sqlserver</a:t>
            </a:r>
          </a:p>
          <a:p>
            <a:pPr>
              <a:buBlip>
                <a:blip r:embed="rId3"/>
              </a:buBlip>
              <a:defRPr sz="4800"/>
            </a:pPr>
            <a:r>
              <a:t>2017 - sqlserver in Powershell Gallery</a:t>
            </a:r>
          </a:p>
          <a:p>
            <a:pPr>
              <a:buBlip>
                <a:blip r:embed="rId3"/>
              </a:buBlip>
              <a:defRPr sz="4800"/>
            </a:pPr>
            <a:r>
              <a:t>Good starting point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1" build="p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What is dbatool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dbatools?</a:t>
            </a:r>
          </a:p>
        </p:txBody>
      </p:sp>
      <p:sp>
        <p:nvSpPr>
          <p:cNvPr id="219" name="Open Source Powershell module for data professional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rPr dirty="0"/>
              <a:t>Open Source </a:t>
            </a:r>
            <a:r>
              <a:rPr dirty="0" err="1"/>
              <a:t>Powershell</a:t>
            </a:r>
            <a:r>
              <a:rPr dirty="0"/>
              <a:t> module for data professionals 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rPr dirty="0"/>
              <a:t>BDFL Chrissy </a:t>
            </a:r>
            <a:r>
              <a:rPr dirty="0" err="1"/>
              <a:t>LeMaire</a:t>
            </a:r>
            <a:endParaRPr dirty="0"/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rPr dirty="0"/>
              <a:t>163 contributors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rPr dirty="0"/>
              <a:t>Started July 2014 </a:t>
            </a:r>
          </a:p>
          <a:p>
            <a:pPr marL="413384" indent="-413384" defTabSz="543305">
              <a:spcBef>
                <a:spcPts val="2900"/>
              </a:spcBef>
              <a:buBlip>
                <a:blip r:embed="rId3"/>
              </a:buBlip>
              <a:defRPr sz="4464"/>
            </a:pPr>
            <a:r>
              <a:rPr dirty="0"/>
              <a:t>1.0 on June 20, 2019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354</Words>
  <Application>Microsoft Office PowerPoint</Application>
  <PresentationFormat>Custom</PresentationFormat>
  <Paragraphs>96</Paragraphs>
  <Slides>20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Helvetica</vt:lpstr>
      <vt:lpstr>Helvetica Neue</vt:lpstr>
      <vt:lpstr>Helvetica Neue Bold Condensed</vt:lpstr>
      <vt:lpstr>Helvetica Neue Light</vt:lpstr>
      <vt:lpstr>Blueprint</vt:lpstr>
      <vt:lpstr>Dbatools for the Uninitiated</vt:lpstr>
      <vt:lpstr>Who am I?</vt:lpstr>
      <vt:lpstr>Who Am I?</vt:lpstr>
      <vt:lpstr>Why Automate?</vt:lpstr>
      <vt:lpstr>PowerPoint Presentation</vt:lpstr>
      <vt:lpstr>Microsoft &amp; Automation</vt:lpstr>
      <vt:lpstr>Discovery</vt:lpstr>
      <vt:lpstr>SQL Server &amp; PowerShell</vt:lpstr>
      <vt:lpstr>What is dbatools?</vt:lpstr>
      <vt:lpstr>dbatools vs. sqlserver</vt:lpstr>
      <vt:lpstr>Contributing</vt:lpstr>
      <vt:lpstr>wrap-up</vt:lpstr>
      <vt:lpstr>Where to Find Me</vt:lpstr>
      <vt:lpstr>SMO</vt:lpstr>
      <vt:lpstr>Backup and Restore</vt:lpstr>
      <vt:lpstr>Instance Migrations</vt:lpstr>
      <vt:lpstr>Monitoring</vt:lpstr>
      <vt:lpstr>Maintenance </vt:lpstr>
      <vt:lpstr>Validation </vt:lpstr>
      <vt:lpstr>Automation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Dbatools</dc:title>
  <cp:lastModifiedBy>Andy Levy</cp:lastModifiedBy>
  <cp:revision>5</cp:revision>
  <dcterms:modified xsi:type="dcterms:W3CDTF">2019-06-25T20:16:49Z</dcterms:modified>
</cp:coreProperties>
</file>